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3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300" r:id="rId42"/>
    <p:sldId id="301" r:id="rId43"/>
    <p:sldId id="302" r:id="rId44"/>
    <p:sldId id="303" r:id="rId45"/>
    <p:sldId id="316" r:id="rId46"/>
    <p:sldId id="304" r:id="rId47"/>
    <p:sldId id="305" r:id="rId48"/>
    <p:sldId id="306" r:id="rId49"/>
    <p:sldId id="307" r:id="rId50"/>
    <p:sldId id="308" r:id="rId51"/>
    <p:sldId id="310" r:id="rId52"/>
    <p:sldId id="309" r:id="rId53"/>
    <p:sldId id="311" r:id="rId54"/>
    <p:sldId id="314" r:id="rId55"/>
    <p:sldId id="313" r:id="rId56"/>
    <p:sldId id="312" r:id="rId57"/>
    <p:sldId id="31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DB3F4A-5FF5-4294-91D5-52BC683BEEFF}">
          <p14:sldIdLst>
            <p14:sldId id="257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275"/>
            <p14:sldId id="276"/>
            <p14:sldId id="277"/>
            <p14:sldId id="278"/>
            <p14:sldId id="273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00"/>
            <p14:sldId id="301"/>
            <p14:sldId id="302"/>
            <p14:sldId id="303"/>
            <p14:sldId id="316"/>
            <p14:sldId id="304"/>
            <p14:sldId id="305"/>
            <p14:sldId id="306"/>
            <p14:sldId id="307"/>
            <p14:sldId id="308"/>
            <p14:sldId id="310"/>
            <p14:sldId id="309"/>
            <p14:sldId id="311"/>
            <p14:sldId id="314"/>
            <p14:sldId id="313"/>
            <p14:sldId id="312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C01F8-3415-7F64-614A-FEE476CD3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8100F-C151-B4BB-4297-C308CBF14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F2853-7078-4EC1-44B1-666742B87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D27E-8C26-4350-9D24-60DE9E741235}" type="datetimeFigureOut">
              <a:rPr lang="en-IN" smtClean="0"/>
              <a:t>19-11-2023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9513D-758F-800F-F2BC-8F03CE1E8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D2E10-FE4C-446B-E030-012C49B0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988D-CCF1-47AA-BA3D-A127906A36D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41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C1DC0-D7B9-326E-4B78-29194FCC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90B5D-1D93-4B67-E7BB-85AE1C0DD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BEDC7-800E-F40D-E724-FEC650784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D27E-8C26-4350-9D24-60DE9E741235}" type="datetimeFigureOut">
              <a:rPr lang="en-IN" smtClean="0"/>
              <a:t>19-11-2023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9ACB5-D12E-D778-FE57-3230748C0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59EF7-E1C5-E60B-E8A1-94BF5DDF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988D-CCF1-47AA-BA3D-A127906A36D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921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D7CD85-F6EE-8B5A-70AF-BC99067BA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FF8849-1A8A-BFE6-E602-F00C836EA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41078-3FE2-27AC-9F00-5A9D45DC7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D27E-8C26-4350-9D24-60DE9E741235}" type="datetimeFigureOut">
              <a:rPr lang="en-IN" smtClean="0"/>
              <a:t>19-11-2023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76BC9-84B5-B32C-BC2A-56E8696C6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59E80-F85C-30F5-6EEB-44C8EDDF8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988D-CCF1-47AA-BA3D-A127906A36D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118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BC5A5-9CDF-81F2-2551-A37BA0C9B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331D1-2F31-B235-F7C7-7EAD6C828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CC517-B7D4-5158-B634-7361C2A1E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D27E-8C26-4350-9D24-60DE9E741235}" type="datetimeFigureOut">
              <a:rPr lang="en-IN" smtClean="0"/>
              <a:t>19-11-2023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898C7-E0F6-BC40-67FE-582928F65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A3ADF-102C-D646-2049-173077F7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988D-CCF1-47AA-BA3D-A127906A36D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318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0A5BA-CBA1-821C-995C-63E729C14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4CAAD-DD54-39FF-E39D-7EC2E8600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5EB13-FE53-4D57-1D71-3013190D5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D27E-8C26-4350-9D24-60DE9E741235}" type="datetimeFigureOut">
              <a:rPr lang="en-IN" smtClean="0"/>
              <a:t>19-11-2023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673C9-D1D8-0DCE-00C2-BEFA58433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C02AC-215B-3DCC-EE10-ACBD620A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988D-CCF1-47AA-BA3D-A127906A36D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626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0603-BD25-7976-4A7D-0794F5C0E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2D61-BD95-A4EE-1940-F98753808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8A079C-82F3-AEA0-8360-2BF909A46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41F85-BC6C-23EB-2A29-975A0A11B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D27E-8C26-4350-9D24-60DE9E741235}" type="datetimeFigureOut">
              <a:rPr lang="en-IN" smtClean="0"/>
              <a:t>19-11-2023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DCA87-04CB-097D-83DB-029B37DE6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72F4D-7DBD-823C-CCE7-5B84F6EC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988D-CCF1-47AA-BA3D-A127906A36D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1224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7162-7179-67A9-DF1F-360B237D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D1D85-C23D-0AD9-6C1C-ED193F1BB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C32EB-8E59-F840-D221-C69DB3B71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2AAE54-7957-797E-FF38-58DCE249C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2D1662-C81E-D417-262E-6423D98CA7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6FD8B-D3E5-FB88-4D1E-4C750604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D27E-8C26-4350-9D24-60DE9E741235}" type="datetimeFigureOut">
              <a:rPr lang="en-IN" smtClean="0"/>
              <a:t>19-11-2023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39A5E2-2A01-FABB-3B56-FC8D9CB90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D16F8D-8310-7F5A-832C-A0B6E2F3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988D-CCF1-47AA-BA3D-A127906A36D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2033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14A8D-102B-51BE-44F2-B24E2781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8EFE2-C3D4-BAC3-21BC-FDE6CC9EA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D27E-8C26-4350-9D24-60DE9E741235}" type="datetimeFigureOut">
              <a:rPr lang="en-IN" smtClean="0"/>
              <a:t>19-11-2023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3D5CD-D2A2-698C-F58D-F9385ADF2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52B06-9861-0AF1-6067-AEB15F180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988D-CCF1-47AA-BA3D-A127906A36D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568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74DD28-3E5C-63D3-F582-9E2EEE9D7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D27E-8C26-4350-9D24-60DE9E741235}" type="datetimeFigureOut">
              <a:rPr lang="en-IN" smtClean="0"/>
              <a:t>19-11-2023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F35F0-BA64-ADEF-1BD9-5C226C66C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AF181-6616-A30F-2149-6EBCBBE2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988D-CCF1-47AA-BA3D-A127906A36D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7866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E0666-5174-5662-165D-B44A22B9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960CF-EE36-E391-3C90-D29FFEA74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F817ED-EC72-C67D-CF09-CD6496DDA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BB11B-9274-290B-6443-060056845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D27E-8C26-4350-9D24-60DE9E741235}" type="datetimeFigureOut">
              <a:rPr lang="en-IN" smtClean="0"/>
              <a:t>19-11-2023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CEF8B-7B86-61ED-45B0-194549969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8BCD3-FE37-5247-21BC-D451FA48B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988D-CCF1-47AA-BA3D-A127906A36D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2579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CED7-6AAF-DF6E-28AA-604DE2E3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3574F1-A6A3-6C37-2907-720C4F7D3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8BDDB-8D97-8C41-2CE9-2D2CB5F32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3673C9-116F-8B52-3743-1469A5ED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ED27E-8C26-4350-9D24-60DE9E741235}" type="datetimeFigureOut">
              <a:rPr lang="en-IN" smtClean="0"/>
              <a:t>19-11-2023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8E1CA-7074-0AC7-8865-8369A945D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41A5E-674F-8C4B-765E-A361EE0F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3988D-CCF1-47AA-BA3D-A127906A36D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6769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2D174-B4F3-C4C0-24A4-923BAE3C0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0A38C-DC64-7379-B04E-69D5C1A32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E3522-E98A-53C1-FA1F-BFB6D04822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ED27E-8C26-4350-9D24-60DE9E741235}" type="datetimeFigureOut">
              <a:rPr lang="en-IN" smtClean="0"/>
              <a:t>19-11-2023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192CF-1F58-5E8E-E14E-876F96499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1B084-BA38-278C-D549-BDB4D25A66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3988D-CCF1-47AA-BA3D-A127906A36D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2648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mailto:ejjadaakhil@gmail.com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A34EB7-5792-76D9-964F-62A4CD78F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6753"/>
            <a:ext cx="12191999" cy="527124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01390CF-2DFB-2086-CBAA-4B9D177AB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907677"/>
            <a:ext cx="11187953" cy="1358152"/>
          </a:xfr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72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Future Location Prediction</a:t>
            </a:r>
            <a:endParaRPr lang="en-IN" sz="72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C37EDCF-C959-CF93-5769-1BB7FBD0D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6729" y="5876364"/>
            <a:ext cx="2584075" cy="874051"/>
          </a:xfr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by</a:t>
            </a:r>
          </a:p>
          <a:p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Akhil Ejjada</a:t>
            </a:r>
          </a:p>
          <a:p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47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B7BF3D-0B90-386F-D4B4-926E1AA8D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78538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CC8BAB-3FBC-3F15-C134-F845869FD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4C5362-FC6B-66CA-6860-50B26E1FE706}"/>
              </a:ext>
            </a:extLst>
          </p:cNvPr>
          <p:cNvSpPr/>
          <p:nvPr/>
        </p:nvSpPr>
        <p:spPr>
          <a:xfrm>
            <a:off x="1667435" y="2702859"/>
            <a:ext cx="1075765" cy="4034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7163743-27BA-BFC5-E981-6463AED6ADEC}"/>
              </a:ext>
            </a:extLst>
          </p:cNvPr>
          <p:cNvSpPr/>
          <p:nvPr/>
        </p:nvSpPr>
        <p:spPr>
          <a:xfrm rot="8230483">
            <a:off x="3096289" y="2955253"/>
            <a:ext cx="779929" cy="1344705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954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62D263-DEB5-0639-16C7-22CF4D741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91" y="0"/>
            <a:ext cx="12144480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97DB4A-D4B5-B16D-A986-DD5E446E75EA}"/>
              </a:ext>
            </a:extLst>
          </p:cNvPr>
          <p:cNvSpPr/>
          <p:nvPr/>
        </p:nvSpPr>
        <p:spPr>
          <a:xfrm>
            <a:off x="2138082" y="5674659"/>
            <a:ext cx="3039036" cy="10757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036E18F-7BA2-BB00-32AF-B02AE3D4D623}"/>
              </a:ext>
            </a:extLst>
          </p:cNvPr>
          <p:cNvSpPr/>
          <p:nvPr/>
        </p:nvSpPr>
        <p:spPr>
          <a:xfrm rot="2554639">
            <a:off x="4975412" y="4128247"/>
            <a:ext cx="1304364" cy="1667435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175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D3B6C-4951-91C0-8CE3-6A181BBD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CF1E9-A2BE-F392-9D04-49A97B2BB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3EBD2-9F46-0E80-7E10-76F2E6D8B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55552-7DF8-FF8E-4837-E7321B51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F6F403-0A33-E656-795E-FC2BBB698794}"/>
              </a:ext>
            </a:extLst>
          </p:cNvPr>
          <p:cNvSpPr/>
          <p:nvPr/>
        </p:nvSpPr>
        <p:spPr>
          <a:xfrm>
            <a:off x="578224" y="618565"/>
            <a:ext cx="7261411" cy="32676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2CA93E5-6C1F-3C77-1466-FC4F369F03B2}"/>
              </a:ext>
            </a:extLst>
          </p:cNvPr>
          <p:cNvSpPr/>
          <p:nvPr/>
        </p:nvSpPr>
        <p:spPr>
          <a:xfrm rot="17102739">
            <a:off x="280304" y="4907265"/>
            <a:ext cx="2002083" cy="8364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4093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2ABF3-8B8A-685B-B921-4505E1872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3B0D9-C8A6-70C5-EB0E-4C71DA52A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DE3A8-1113-8AB4-7A40-249657369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DBEB0-8C80-DE97-1061-3A3696B6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0456D36-D34C-60F1-D0EE-51D1631ABC44}"/>
              </a:ext>
            </a:extLst>
          </p:cNvPr>
          <p:cNvSpPr/>
          <p:nvPr/>
        </p:nvSpPr>
        <p:spPr>
          <a:xfrm>
            <a:off x="8713694" y="3173506"/>
            <a:ext cx="2245659" cy="16270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DF5FB1-CB36-FE4B-A95A-1484CBC9BA02}"/>
              </a:ext>
            </a:extLst>
          </p:cNvPr>
          <p:cNvSpPr/>
          <p:nvPr/>
        </p:nvSpPr>
        <p:spPr>
          <a:xfrm>
            <a:off x="3527611" y="924812"/>
            <a:ext cx="2245659" cy="16270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4C112E29-82CA-CDB7-43B5-5643CAA6DB82}"/>
              </a:ext>
            </a:extLst>
          </p:cNvPr>
          <p:cNvSpPr/>
          <p:nvPr/>
        </p:nvSpPr>
        <p:spPr>
          <a:xfrm rot="3094465">
            <a:off x="2464689" y="2051330"/>
            <a:ext cx="672353" cy="193637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7CFC42B3-8D7E-0B50-0284-55B79217CDDF}"/>
              </a:ext>
            </a:extLst>
          </p:cNvPr>
          <p:cNvSpPr/>
          <p:nvPr/>
        </p:nvSpPr>
        <p:spPr>
          <a:xfrm rot="3094465">
            <a:off x="7740417" y="4073014"/>
            <a:ext cx="672353" cy="193637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870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713535-C909-688D-EED0-5E11CFC3B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D7001AD-4186-9CFE-D141-F716F52CC4D7}"/>
              </a:ext>
            </a:extLst>
          </p:cNvPr>
          <p:cNvSpPr/>
          <p:nvPr/>
        </p:nvSpPr>
        <p:spPr>
          <a:xfrm>
            <a:off x="484094" y="2164976"/>
            <a:ext cx="5311588" cy="283733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0305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12886D-4BB8-0938-14F1-AF3FAD156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573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7DC102-9118-02CE-D3CD-B97D0DB56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97982B6-3D86-CC55-F3E9-E9ADC87F7E92}"/>
              </a:ext>
            </a:extLst>
          </p:cNvPr>
          <p:cNvSpPr/>
          <p:nvPr/>
        </p:nvSpPr>
        <p:spPr>
          <a:xfrm>
            <a:off x="4961965" y="3993777"/>
            <a:ext cx="3563470" cy="20977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2511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863F04-9735-7553-0863-8660258E5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130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17C46D-C5C4-F496-E1ED-4128388EC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70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10872F89-BCC6-2C4F-09BD-8BE88B0AD3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0392659"/>
                  </p:ext>
                </p:extLst>
              </p:nvPr>
            </p:nvGraphicFramePr>
            <p:xfrm>
              <a:off x="4804229" y="364194"/>
              <a:ext cx="7387772" cy="74444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387772" cy="7444492"/>
                    </a:xfrm>
                    <a:prstGeom prst="rect">
                      <a:avLst/>
                    </a:prstGeom>
                  </am3d:spPr>
                  <am3d:camera>
                    <am3d:pos x="0" y="0" z="811388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0889" ay="-1349816" az="2329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4000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10872F89-BCC6-2C4F-09BD-8BE88B0AD3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4229" y="364194"/>
                <a:ext cx="7387772" cy="744449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A6F3CD2-9DEB-C689-D266-3A363D7DD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194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DD7EE-079F-9B7E-0E65-DF20C26B3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14" y="1844413"/>
            <a:ext cx="10515600" cy="4351338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Things we should be aware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50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632C5-418F-3EBC-3764-56CFBD6A9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92077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5AD40-968A-1A69-E7F6-BEA3DC793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7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AB9AC5F-C6E6-B1AF-5036-182B87EFE152}"/>
              </a:ext>
            </a:extLst>
          </p:cNvPr>
          <p:cNvSpPr/>
          <p:nvPr/>
        </p:nvSpPr>
        <p:spPr>
          <a:xfrm>
            <a:off x="10555941" y="968188"/>
            <a:ext cx="1636059" cy="7664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D94D17A-872D-4F05-A0AE-8013F1C0CA45}"/>
              </a:ext>
            </a:extLst>
          </p:cNvPr>
          <p:cNvSpPr/>
          <p:nvPr/>
        </p:nvSpPr>
        <p:spPr>
          <a:xfrm rot="15799957">
            <a:off x="10959353" y="2017059"/>
            <a:ext cx="1048871" cy="685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5158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07389-CFD4-87F2-0EAC-D5953665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107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165C7F-18B5-15E9-77CE-0C7281592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443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1A5F7-836B-2E62-6A62-468C9F63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5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61BDFE-360A-8D9D-3761-EFDC1A617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330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BD2F5-37A7-E9FA-A46E-860EF1D0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799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84C13-A686-7840-00F5-F2BEB0C4E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66FC3FC-BC67-2B1C-ADF0-068FD4F1432C}"/>
              </a:ext>
            </a:extLst>
          </p:cNvPr>
          <p:cNvSpPr/>
          <p:nvPr/>
        </p:nvSpPr>
        <p:spPr>
          <a:xfrm>
            <a:off x="7947212" y="403412"/>
            <a:ext cx="900953" cy="59167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A4826E50-B3B2-C37A-7A63-673AEB3A6C26}"/>
              </a:ext>
            </a:extLst>
          </p:cNvPr>
          <p:cNvSpPr/>
          <p:nvPr/>
        </p:nvSpPr>
        <p:spPr>
          <a:xfrm rot="14133900">
            <a:off x="7112444" y="820271"/>
            <a:ext cx="457200" cy="115644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D3F88B3-F2B0-139B-AA8E-56D14C14F67C}"/>
              </a:ext>
            </a:extLst>
          </p:cNvPr>
          <p:cNvSpPr/>
          <p:nvPr/>
        </p:nvSpPr>
        <p:spPr>
          <a:xfrm>
            <a:off x="9159549" y="995082"/>
            <a:ext cx="900952" cy="7933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2D33F96-F5BA-A92F-9DC2-0A2AA80B2927}"/>
              </a:ext>
            </a:extLst>
          </p:cNvPr>
          <p:cNvSpPr/>
          <p:nvPr/>
        </p:nvSpPr>
        <p:spPr>
          <a:xfrm rot="18724300">
            <a:off x="8501973" y="1914023"/>
            <a:ext cx="1021976" cy="59167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7728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116A0-BF08-FBDE-D4E1-ABF9135A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079"/>
            <a:ext cx="12192000" cy="57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202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28258-D21E-6787-3340-1BDF9C5B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44"/>
            <a:ext cx="12192000" cy="574791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8DE2740-52C5-CB51-5464-0071767EC161}"/>
              </a:ext>
            </a:extLst>
          </p:cNvPr>
          <p:cNvSpPr/>
          <p:nvPr/>
        </p:nvSpPr>
        <p:spPr>
          <a:xfrm>
            <a:off x="9157447" y="900953"/>
            <a:ext cx="806824" cy="457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C73B48C-D99D-73D6-0F1D-C4264B1D4666}"/>
              </a:ext>
            </a:extLst>
          </p:cNvPr>
          <p:cNvSpPr/>
          <p:nvPr/>
        </p:nvSpPr>
        <p:spPr>
          <a:xfrm rot="20053864">
            <a:off x="7229248" y="1354439"/>
            <a:ext cx="1869141" cy="69924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44594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10872F89-BCC6-2C4F-09BD-8BE88B0AD3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5533947"/>
                  </p:ext>
                </p:extLst>
              </p:nvPr>
            </p:nvGraphicFramePr>
            <p:xfrm>
              <a:off x="-876605" y="573371"/>
              <a:ext cx="6016073" cy="60351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016073" cy="6035111"/>
                    </a:xfrm>
                    <a:prstGeom prst="rect">
                      <a:avLst/>
                    </a:prstGeom>
                  </am3d:spPr>
                  <am3d:camera>
                    <am3d:pos x="0" y="0" z="811388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429858" ay="-2133181" az="-252115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9088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10872F89-BCC6-2C4F-09BD-8BE88B0AD3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76605" y="573371"/>
                <a:ext cx="6016073" cy="6035111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F537D12-DA44-5A80-0AF8-8A45C60BD74A}"/>
              </a:ext>
            </a:extLst>
          </p:cNvPr>
          <p:cNvGrpSpPr/>
          <p:nvPr/>
        </p:nvGrpSpPr>
        <p:grpSpPr>
          <a:xfrm>
            <a:off x="1176580" y="3429000"/>
            <a:ext cx="1566619" cy="1694168"/>
            <a:chOff x="8346639" y="1592642"/>
            <a:chExt cx="1375228" cy="2427440"/>
          </a:xfrm>
        </p:grpSpPr>
        <p:sp>
          <p:nvSpPr>
            <p:cNvPr id="9" name="L-Shape 8">
              <a:extLst>
                <a:ext uri="{FF2B5EF4-FFF2-40B4-BE49-F238E27FC236}">
                  <a16:creationId xmlns:a16="http://schemas.microsoft.com/office/drawing/2014/main" id="{D2BEA83E-353F-79BD-B487-1224D27E1B81}"/>
                </a:ext>
              </a:extLst>
            </p:cNvPr>
            <p:cNvSpPr/>
            <p:nvPr/>
          </p:nvSpPr>
          <p:spPr>
            <a:xfrm>
              <a:off x="8346639" y="2866195"/>
              <a:ext cx="537027" cy="1153887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1AA011B7-F583-FC45-4FD9-DAB2DD6CC5FC}"/>
                </a:ext>
              </a:extLst>
            </p:cNvPr>
            <p:cNvSpPr/>
            <p:nvPr/>
          </p:nvSpPr>
          <p:spPr>
            <a:xfrm rot="5400000">
              <a:off x="8072170" y="1867112"/>
              <a:ext cx="1085965" cy="537026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L-Shape 10">
              <a:extLst>
                <a:ext uri="{FF2B5EF4-FFF2-40B4-BE49-F238E27FC236}">
                  <a16:creationId xmlns:a16="http://schemas.microsoft.com/office/drawing/2014/main" id="{3050BBBC-2111-8F6E-5794-EAB967D94C4B}"/>
                </a:ext>
              </a:extLst>
            </p:cNvPr>
            <p:cNvSpPr/>
            <p:nvPr/>
          </p:nvSpPr>
          <p:spPr>
            <a:xfrm flipH="1">
              <a:off x="9184839" y="2847407"/>
              <a:ext cx="537028" cy="1153887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L-Shape 11">
              <a:extLst>
                <a:ext uri="{FF2B5EF4-FFF2-40B4-BE49-F238E27FC236}">
                  <a16:creationId xmlns:a16="http://schemas.microsoft.com/office/drawing/2014/main" id="{8B55C124-3454-2D8A-8BEA-2626A1B324C2}"/>
                </a:ext>
              </a:extLst>
            </p:cNvPr>
            <p:cNvSpPr/>
            <p:nvPr/>
          </p:nvSpPr>
          <p:spPr>
            <a:xfrm rot="10800000">
              <a:off x="9184839" y="1592643"/>
              <a:ext cx="537028" cy="1085965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836366B5-AE48-12F0-E477-265C133D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468" y="336556"/>
            <a:ext cx="7830359" cy="899090"/>
          </a:xfrm>
        </p:spPr>
        <p:txBody>
          <a:bodyPr>
            <a:no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4020828-29EF-E8E8-79B9-EF590B994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9665" y="1765359"/>
            <a:ext cx="6016073" cy="48431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Future Location Prediction?</a:t>
            </a:r>
            <a:endParaRPr lang="en-US" sz="2800" dirty="0">
              <a:solidFill>
                <a:srgbClr val="ECECF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CEC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 Future Location System we Can able to identify the location of a place.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ECECF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ECEC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how we find this Location?</a:t>
            </a:r>
            <a:endParaRPr lang="en-IN" sz="2800" b="1" dirty="0">
              <a:solidFill>
                <a:srgbClr val="ECECF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ECEC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are going to identify them with the help of latitudes and longitudes.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198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6EA379-F0FC-5002-E33E-E4E591D24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697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D7AB4-C451-9916-9B5F-C664F4A7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044"/>
            <a:ext cx="12192000" cy="574791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62CD323-5A66-6C96-367D-A994BB5B07FA}"/>
              </a:ext>
            </a:extLst>
          </p:cNvPr>
          <p:cNvSpPr/>
          <p:nvPr/>
        </p:nvSpPr>
        <p:spPr>
          <a:xfrm>
            <a:off x="3086100" y="2705100"/>
            <a:ext cx="2447925" cy="7239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1408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ECFB2-B244-9C80-4BAB-CC2624C4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18"/>
            <a:ext cx="12192000" cy="576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159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73AA4C-CD68-650B-50A6-EB317D378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805"/>
            <a:ext cx="12192000" cy="58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101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C3025D-7591-130E-6134-759F31DA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97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052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B0BAA-DBA9-E003-7D16-6BCCB863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656"/>
            <a:ext cx="12192000" cy="577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596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363F5-AC12-0DEF-EB6A-6F784BBB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4129"/>
            <a:ext cx="12192000" cy="69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607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9FAD8-5401-52FA-463E-4E60301D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730"/>
            <a:ext cx="12192000" cy="579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943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8EF0DA-A7A0-02DB-9E3E-94952489F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069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95D86E-46CA-A2FC-A8CD-D764D7A0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7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611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10872F89-BCC6-2C4F-09BD-8BE88B0AD3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930445"/>
                  </p:ext>
                </p:extLst>
              </p:nvPr>
            </p:nvGraphicFramePr>
            <p:xfrm>
              <a:off x="7256266" y="-1598602"/>
              <a:ext cx="6016072" cy="60351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016072" cy="6035109"/>
                    </a:xfrm>
                    <a:prstGeom prst="rect">
                      <a:avLst/>
                    </a:prstGeom>
                  </am3d:spPr>
                  <am3d:camera>
                    <am3d:pos x="0" y="0" z="811388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383130" ay="-3628546" az="-42419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9088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10872F89-BCC6-2C4F-09BD-8BE88B0AD3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56266" y="-1598602"/>
                <a:ext cx="6016072" cy="6035109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F537D12-DA44-5A80-0AF8-8A45C60BD74A}"/>
              </a:ext>
            </a:extLst>
          </p:cNvPr>
          <p:cNvGrpSpPr/>
          <p:nvPr/>
        </p:nvGrpSpPr>
        <p:grpSpPr>
          <a:xfrm>
            <a:off x="9469111" y="1534585"/>
            <a:ext cx="1375228" cy="1464109"/>
            <a:chOff x="8346639" y="1592642"/>
            <a:chExt cx="1375228" cy="2427440"/>
          </a:xfrm>
        </p:grpSpPr>
        <p:sp>
          <p:nvSpPr>
            <p:cNvPr id="9" name="L-Shape 8">
              <a:extLst>
                <a:ext uri="{FF2B5EF4-FFF2-40B4-BE49-F238E27FC236}">
                  <a16:creationId xmlns:a16="http://schemas.microsoft.com/office/drawing/2014/main" id="{D2BEA83E-353F-79BD-B487-1224D27E1B81}"/>
                </a:ext>
              </a:extLst>
            </p:cNvPr>
            <p:cNvSpPr/>
            <p:nvPr/>
          </p:nvSpPr>
          <p:spPr>
            <a:xfrm>
              <a:off x="8346639" y="2866195"/>
              <a:ext cx="537027" cy="1153887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1AA011B7-F583-FC45-4FD9-DAB2DD6CC5FC}"/>
                </a:ext>
              </a:extLst>
            </p:cNvPr>
            <p:cNvSpPr/>
            <p:nvPr/>
          </p:nvSpPr>
          <p:spPr>
            <a:xfrm rot="5400000">
              <a:off x="8072170" y="1867112"/>
              <a:ext cx="1085965" cy="537026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L-Shape 10">
              <a:extLst>
                <a:ext uri="{FF2B5EF4-FFF2-40B4-BE49-F238E27FC236}">
                  <a16:creationId xmlns:a16="http://schemas.microsoft.com/office/drawing/2014/main" id="{3050BBBC-2111-8F6E-5794-EAB967D94C4B}"/>
                </a:ext>
              </a:extLst>
            </p:cNvPr>
            <p:cNvSpPr/>
            <p:nvPr/>
          </p:nvSpPr>
          <p:spPr>
            <a:xfrm flipH="1">
              <a:off x="9184839" y="2847407"/>
              <a:ext cx="537028" cy="1153887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L-Shape 11">
              <a:extLst>
                <a:ext uri="{FF2B5EF4-FFF2-40B4-BE49-F238E27FC236}">
                  <a16:creationId xmlns:a16="http://schemas.microsoft.com/office/drawing/2014/main" id="{8B55C124-3454-2D8A-8BEA-2626A1B324C2}"/>
                </a:ext>
              </a:extLst>
            </p:cNvPr>
            <p:cNvSpPr/>
            <p:nvPr/>
          </p:nvSpPr>
          <p:spPr>
            <a:xfrm rot="10800000">
              <a:off x="9184839" y="1592643"/>
              <a:ext cx="537028" cy="1085965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F2E3A-2FAA-A1D0-EA4D-3FA5F87E1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66057"/>
            <a:ext cx="6115305" cy="5302931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uses of Future Location Prediction?</a:t>
            </a:r>
          </a:p>
          <a:p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 Resource Management: </a:t>
            </a:r>
            <a:r>
              <a:rPr lang="en-US" sz="1800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Allocates resources effectively based on future needs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Strategy:</a:t>
            </a:r>
            <a:r>
              <a:rPr lang="en-US" sz="1800" b="1" dirty="0">
                <a:solidFill>
                  <a:srgbClr val="ECEC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Guides business expansion and marketing for maximum impact.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Monitoring:</a:t>
            </a:r>
            <a:r>
              <a:rPr lang="en-IN" sz="1800" b="1" dirty="0">
                <a:solidFill>
                  <a:srgbClr val="ECEC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Predicts and manages environmental changes.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 Estate Development:</a:t>
            </a:r>
            <a:r>
              <a:rPr lang="en-US" sz="1800" b="1" dirty="0">
                <a:solidFill>
                  <a:srgbClr val="ECEC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Identifies areas for potential growth and investment.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578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85EDDC-F99E-2368-AABF-6D23DA62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071"/>
            <a:ext cx="12192000" cy="545985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714C63-CE64-3AA6-2384-CBF984EE7592}"/>
              </a:ext>
            </a:extLst>
          </p:cNvPr>
          <p:cNvSpPr/>
          <p:nvPr/>
        </p:nvSpPr>
        <p:spPr>
          <a:xfrm>
            <a:off x="8606118" y="4639235"/>
            <a:ext cx="860611" cy="10757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B1E4C8C-21C7-E7D1-9C73-8E66D96B12A1}"/>
              </a:ext>
            </a:extLst>
          </p:cNvPr>
          <p:cNvSpPr/>
          <p:nvPr/>
        </p:nvSpPr>
        <p:spPr>
          <a:xfrm>
            <a:off x="7126941" y="4518211"/>
            <a:ext cx="1304365" cy="6454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5589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4F18E7-B04E-BB9F-E605-1B95E286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404"/>
            <a:ext cx="12192000" cy="60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615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DE4720-A4DB-DC30-F74B-F5345646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774"/>
            <a:ext cx="12192000" cy="603045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C34F990-F4A3-11A3-93F6-7DA728C021A0}"/>
              </a:ext>
            </a:extLst>
          </p:cNvPr>
          <p:cNvSpPr/>
          <p:nvPr/>
        </p:nvSpPr>
        <p:spPr>
          <a:xfrm>
            <a:off x="0" y="5718629"/>
            <a:ext cx="1088571" cy="92891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676F306-A894-CAF0-356D-C5829A2AE520}"/>
              </a:ext>
            </a:extLst>
          </p:cNvPr>
          <p:cNvSpPr/>
          <p:nvPr/>
        </p:nvSpPr>
        <p:spPr>
          <a:xfrm rot="2082799">
            <a:off x="783771" y="4557486"/>
            <a:ext cx="580572" cy="9289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5610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7E47F2-35D0-425D-AF75-DC97E3F56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57" y="217216"/>
            <a:ext cx="11771085" cy="664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299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32A75-603F-94C2-15EB-A83E6377B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6" y="566336"/>
            <a:ext cx="12138403" cy="57618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AB081E-E3C1-F194-412A-C0A1E5471C0D}"/>
              </a:ext>
            </a:extLst>
          </p:cNvPr>
          <p:cNvSpPr/>
          <p:nvPr/>
        </p:nvSpPr>
        <p:spPr>
          <a:xfrm>
            <a:off x="8302171" y="1944914"/>
            <a:ext cx="1886858" cy="4383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0EB9773-9345-C0DD-A614-9CFCE7E77C3B}"/>
              </a:ext>
            </a:extLst>
          </p:cNvPr>
          <p:cNvSpPr/>
          <p:nvPr/>
        </p:nvSpPr>
        <p:spPr>
          <a:xfrm rot="2579837">
            <a:off x="7257143" y="1190171"/>
            <a:ext cx="1161143" cy="4789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3972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FE3BDF-8D6C-393E-B550-9033C130B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3" y="1506072"/>
            <a:ext cx="10771094" cy="375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605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A4993D-36B9-1932-884C-439754E5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582"/>
            <a:ext cx="12192000" cy="576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872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685B82-3164-4AD3-F3F1-C9C21FD52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6" y="509218"/>
            <a:ext cx="12003314" cy="583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659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C94A9-E037-1942-7ED9-BAE8193B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550"/>
            <a:ext cx="12061371" cy="55049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C3008E5-7F2D-B203-F699-29F36E04B007}"/>
              </a:ext>
            </a:extLst>
          </p:cNvPr>
          <p:cNvSpPr/>
          <p:nvPr/>
        </p:nvSpPr>
        <p:spPr>
          <a:xfrm>
            <a:off x="8996082" y="3429000"/>
            <a:ext cx="1250577" cy="125057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56DE7F1-650A-C092-D85B-2991616C9203}"/>
              </a:ext>
            </a:extLst>
          </p:cNvPr>
          <p:cNvSpPr/>
          <p:nvPr/>
        </p:nvSpPr>
        <p:spPr>
          <a:xfrm>
            <a:off x="7718613" y="3993776"/>
            <a:ext cx="1089212" cy="5513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7074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9B4622-3B7B-9C0D-D4CB-CBC878335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720"/>
            <a:ext cx="12192000" cy="58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25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10872F89-BCC6-2C4F-09BD-8BE88B0AD3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0216265"/>
                  </p:ext>
                </p:extLst>
              </p:nvPr>
            </p:nvGraphicFramePr>
            <p:xfrm>
              <a:off x="6472495" y="1214349"/>
              <a:ext cx="6016072" cy="60541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016072" cy="6054148"/>
                    </a:xfrm>
                    <a:prstGeom prst="rect">
                      <a:avLst/>
                    </a:prstGeom>
                  </am3d:spPr>
                  <am3d:camera>
                    <am3d:pos x="0" y="0" z="811388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70797" ay="-3988003" az="1049802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9088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10872F89-BCC6-2C4F-09BD-8BE88B0AD3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72495" y="1214349"/>
                <a:ext cx="6016072" cy="6054148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F537D12-DA44-5A80-0AF8-8A45C60BD74A}"/>
              </a:ext>
            </a:extLst>
          </p:cNvPr>
          <p:cNvGrpSpPr/>
          <p:nvPr/>
        </p:nvGrpSpPr>
        <p:grpSpPr>
          <a:xfrm>
            <a:off x="10290627" y="5338851"/>
            <a:ext cx="911695" cy="1025212"/>
            <a:chOff x="8346639" y="1592642"/>
            <a:chExt cx="1375228" cy="2427440"/>
          </a:xfrm>
        </p:grpSpPr>
        <p:sp>
          <p:nvSpPr>
            <p:cNvPr id="9" name="L-Shape 8">
              <a:extLst>
                <a:ext uri="{FF2B5EF4-FFF2-40B4-BE49-F238E27FC236}">
                  <a16:creationId xmlns:a16="http://schemas.microsoft.com/office/drawing/2014/main" id="{D2BEA83E-353F-79BD-B487-1224D27E1B81}"/>
                </a:ext>
              </a:extLst>
            </p:cNvPr>
            <p:cNvSpPr/>
            <p:nvPr/>
          </p:nvSpPr>
          <p:spPr>
            <a:xfrm>
              <a:off x="8346639" y="2866195"/>
              <a:ext cx="537027" cy="1153887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1AA011B7-F583-FC45-4FD9-DAB2DD6CC5FC}"/>
                </a:ext>
              </a:extLst>
            </p:cNvPr>
            <p:cNvSpPr/>
            <p:nvPr/>
          </p:nvSpPr>
          <p:spPr>
            <a:xfrm rot="5400000">
              <a:off x="8072170" y="1867112"/>
              <a:ext cx="1085965" cy="537026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L-Shape 10">
              <a:extLst>
                <a:ext uri="{FF2B5EF4-FFF2-40B4-BE49-F238E27FC236}">
                  <a16:creationId xmlns:a16="http://schemas.microsoft.com/office/drawing/2014/main" id="{3050BBBC-2111-8F6E-5794-EAB967D94C4B}"/>
                </a:ext>
              </a:extLst>
            </p:cNvPr>
            <p:cNvSpPr/>
            <p:nvPr/>
          </p:nvSpPr>
          <p:spPr>
            <a:xfrm flipH="1">
              <a:off x="9184839" y="2847407"/>
              <a:ext cx="537028" cy="1153887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L-Shape 11">
              <a:extLst>
                <a:ext uri="{FF2B5EF4-FFF2-40B4-BE49-F238E27FC236}">
                  <a16:creationId xmlns:a16="http://schemas.microsoft.com/office/drawing/2014/main" id="{8B55C124-3454-2D8A-8BEA-2626A1B324C2}"/>
                </a:ext>
              </a:extLst>
            </p:cNvPr>
            <p:cNvSpPr/>
            <p:nvPr/>
          </p:nvSpPr>
          <p:spPr>
            <a:xfrm rot="10800000">
              <a:off x="9184839" y="1592643"/>
              <a:ext cx="537028" cy="1085965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8B21E8-BC70-3802-CB1B-110F0D1FD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040188" cy="1600200"/>
          </a:xfrm>
        </p:spPr>
        <p:txBody>
          <a:bodyPr>
            <a:no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Things we should be aware</a:t>
            </a:r>
            <a:br>
              <a:rPr lang="en-IN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4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0B78C-C8B2-FF09-D083-8DD6E48E2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985914"/>
            <a:ext cx="3932237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Dataiku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Lasso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0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IN" sz="28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869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2F04A-071A-22D4-8836-3DC1DD3E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" y="531058"/>
            <a:ext cx="11959772" cy="615896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4163B91-7B55-F29E-45DD-BB7726F1D3C4}"/>
              </a:ext>
            </a:extLst>
          </p:cNvPr>
          <p:cNvSpPr/>
          <p:nvPr/>
        </p:nvSpPr>
        <p:spPr>
          <a:xfrm>
            <a:off x="430306" y="5755341"/>
            <a:ext cx="1586753" cy="92123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50A2089C-0724-301A-1B9C-74EBA75FE99C}"/>
              </a:ext>
            </a:extLst>
          </p:cNvPr>
          <p:cNvSpPr/>
          <p:nvPr/>
        </p:nvSpPr>
        <p:spPr>
          <a:xfrm>
            <a:off x="900953" y="3926541"/>
            <a:ext cx="645458" cy="155985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0580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80417-1408-FD5A-0178-EBBBA5A8F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" y="719162"/>
            <a:ext cx="12075886" cy="54196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4F7874-C6FF-E823-5214-4EC47543DFDF}"/>
              </a:ext>
            </a:extLst>
          </p:cNvPr>
          <p:cNvSpPr/>
          <p:nvPr/>
        </p:nvSpPr>
        <p:spPr>
          <a:xfrm>
            <a:off x="6096000" y="2032000"/>
            <a:ext cx="1436914" cy="25690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936326-0D12-47D0-9FA4-D9F8FC3E241A}"/>
              </a:ext>
            </a:extLst>
          </p:cNvPr>
          <p:cNvCxnSpPr/>
          <p:nvPr/>
        </p:nvCxnSpPr>
        <p:spPr>
          <a:xfrm flipH="1">
            <a:off x="7721600" y="1451429"/>
            <a:ext cx="1553029" cy="4499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7334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DCDF2-CDED-72DE-32E8-95F80F994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044"/>
            <a:ext cx="12192000" cy="5779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FDFFC4-CD93-BF5A-283B-B3F79E5D8768}"/>
              </a:ext>
            </a:extLst>
          </p:cNvPr>
          <p:cNvSpPr/>
          <p:nvPr/>
        </p:nvSpPr>
        <p:spPr>
          <a:xfrm>
            <a:off x="10421257" y="1872343"/>
            <a:ext cx="1567543" cy="44466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E6FD0F9-6B3F-D2B0-8C61-E721AF3D898A}"/>
              </a:ext>
            </a:extLst>
          </p:cNvPr>
          <p:cNvSpPr/>
          <p:nvPr/>
        </p:nvSpPr>
        <p:spPr>
          <a:xfrm rot="16869182">
            <a:off x="9077711" y="1494972"/>
            <a:ext cx="653142" cy="110308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1408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A1426-BED3-A5FD-9FE2-AF063F55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5" y="1559858"/>
            <a:ext cx="11591364" cy="346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129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A1D3-33D8-D085-BA5D-FCA81D53F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BC4E1-70FD-A021-B8D0-0FBBADFE8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Location Prediction project using cool tools like Lasso Regression and XGBoost is like having a smart helper for guessing where things will happen next.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It's not just about guessing; it's about making good and clear predictions.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155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5630-029D-0BFE-21E6-A36FBDBD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921BC-6FA8-9742-29AD-469E3D16D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</a:rPr>
              <a:t>https://www.geeksforgeeks.org/xgboost/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</a:rPr>
              <a:t>https://www.mygreatlearning.com/blog/understanding-of-lasso-regression/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</a:rPr>
              <a:t>https://www.youtube.com/watch?v=iNEpaDp2xxU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</a:rPr>
              <a:t>https://aws.amazon.com/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</a:rPr>
              <a:t>https://www.devoteam.com/expert-view/what-is-dataiku/</a:t>
            </a:r>
          </a:p>
          <a:p>
            <a:pPr>
              <a:lnSpc>
                <a:spcPct val="150000"/>
              </a:lnSpc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432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vector thank you lettering">
            <a:extLst>
              <a:ext uri="{FF2B5EF4-FFF2-40B4-BE49-F238E27FC236}">
                <a16:creationId xmlns:a16="http://schemas.microsoft.com/office/drawing/2014/main" id="{FE7D25DF-C5DB-E95C-F03F-2020BBF9B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5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8469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73ECD-2A1D-5E15-7669-FA892ADA3E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 Section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A176F8-DB8C-6363-5212-6C43109140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7428" y="4976133"/>
            <a:ext cx="4194629" cy="1013505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ejjadaakhil@gmail.com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LinkedIn: ejjada-akhil </a:t>
            </a:r>
          </a:p>
        </p:txBody>
      </p:sp>
    </p:spTree>
    <p:extLst>
      <p:ext uri="{BB962C8B-B14F-4D97-AF65-F5344CB8AC3E}">
        <p14:creationId xmlns:p14="http://schemas.microsoft.com/office/powerpoint/2010/main" val="36486046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10872F89-BCC6-2C4F-09BD-8BE88B0AD3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4365505"/>
                  </p:ext>
                </p:extLst>
              </p:nvPr>
            </p:nvGraphicFramePr>
            <p:xfrm>
              <a:off x="7645184" y="-830656"/>
              <a:ext cx="6540802" cy="65788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540802" cy="6578884"/>
                    </a:xfrm>
                    <a:prstGeom prst="rect">
                      <a:avLst/>
                    </a:prstGeom>
                  </am3d:spPr>
                  <am3d:camera>
                    <am3d:pos x="0" y="0" z="811388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623582" ay="2754223" az="-206917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8914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10872F89-BCC6-2C4F-09BD-8BE88B0AD3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45184" y="-830656"/>
                <a:ext cx="6540802" cy="6578884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F537D12-DA44-5A80-0AF8-8A45C60BD74A}"/>
              </a:ext>
            </a:extLst>
          </p:cNvPr>
          <p:cNvGrpSpPr/>
          <p:nvPr/>
        </p:nvGrpSpPr>
        <p:grpSpPr>
          <a:xfrm>
            <a:off x="9755640" y="470647"/>
            <a:ext cx="1596571" cy="1695712"/>
            <a:chOff x="8346639" y="1592642"/>
            <a:chExt cx="1375228" cy="2427440"/>
          </a:xfrm>
        </p:grpSpPr>
        <p:sp>
          <p:nvSpPr>
            <p:cNvPr id="9" name="L-Shape 8">
              <a:extLst>
                <a:ext uri="{FF2B5EF4-FFF2-40B4-BE49-F238E27FC236}">
                  <a16:creationId xmlns:a16="http://schemas.microsoft.com/office/drawing/2014/main" id="{D2BEA83E-353F-79BD-B487-1224D27E1B81}"/>
                </a:ext>
              </a:extLst>
            </p:cNvPr>
            <p:cNvSpPr/>
            <p:nvPr/>
          </p:nvSpPr>
          <p:spPr>
            <a:xfrm>
              <a:off x="8346639" y="2866195"/>
              <a:ext cx="537027" cy="1153887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1AA011B7-F583-FC45-4FD9-DAB2DD6CC5FC}"/>
                </a:ext>
              </a:extLst>
            </p:cNvPr>
            <p:cNvSpPr/>
            <p:nvPr/>
          </p:nvSpPr>
          <p:spPr>
            <a:xfrm rot="5400000">
              <a:off x="8072170" y="1867112"/>
              <a:ext cx="1085965" cy="537026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L-Shape 10">
              <a:extLst>
                <a:ext uri="{FF2B5EF4-FFF2-40B4-BE49-F238E27FC236}">
                  <a16:creationId xmlns:a16="http://schemas.microsoft.com/office/drawing/2014/main" id="{3050BBBC-2111-8F6E-5794-EAB967D94C4B}"/>
                </a:ext>
              </a:extLst>
            </p:cNvPr>
            <p:cNvSpPr/>
            <p:nvPr/>
          </p:nvSpPr>
          <p:spPr>
            <a:xfrm flipH="1">
              <a:off x="9184839" y="2847407"/>
              <a:ext cx="537028" cy="1153887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L-Shape 11">
              <a:extLst>
                <a:ext uri="{FF2B5EF4-FFF2-40B4-BE49-F238E27FC236}">
                  <a16:creationId xmlns:a16="http://schemas.microsoft.com/office/drawing/2014/main" id="{8B55C124-3454-2D8A-8BEA-2626A1B324C2}"/>
                </a:ext>
              </a:extLst>
            </p:cNvPr>
            <p:cNvSpPr/>
            <p:nvPr/>
          </p:nvSpPr>
          <p:spPr>
            <a:xfrm rot="10800000">
              <a:off x="9184839" y="1592643"/>
              <a:ext cx="537028" cy="1085965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8BAD6-3270-FBD5-D6A8-FEC4EE85F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470647"/>
            <a:ext cx="6609858" cy="61453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AWS: </a:t>
            </a:r>
            <a:r>
              <a:rPr lang="en-US" sz="2600" b="0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It's a collection of powerful tools and services provided by Amazon, letting you store data, run software, and do lots of cool things on the internet.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ECEC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EC2: </a:t>
            </a:r>
            <a:r>
              <a:rPr lang="en-US" sz="2600" b="0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EC2, or Elastic Compute Cloud, is like your own virtual computer in the cloud.</a:t>
            </a:r>
            <a:r>
              <a:rPr lang="en-IN" sz="2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0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EC2 provides the virtual space and power you need. </a:t>
            </a:r>
          </a:p>
          <a:p>
            <a:endParaRPr lang="en-US" sz="2800" b="0" i="0" dirty="0">
              <a:solidFill>
                <a:srgbClr val="ECECF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357254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10872F89-BCC6-2C4F-09BD-8BE88B0AD3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810283"/>
                  </p:ext>
                </p:extLst>
              </p:nvPr>
            </p:nvGraphicFramePr>
            <p:xfrm>
              <a:off x="8525434" y="-407277"/>
              <a:ext cx="5898255" cy="68874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98255" cy="6887442"/>
                    </a:xfrm>
                    <a:prstGeom prst="rect">
                      <a:avLst/>
                    </a:prstGeom>
                  </am3d:spPr>
                  <am3d:camera>
                    <am3d:pos x="0" y="0" z="811388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106868" ay="-1945336" az="-91138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330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10872F89-BCC6-2C4F-09BD-8BE88B0AD3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5434" y="-407277"/>
                <a:ext cx="5898255" cy="688744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F537D12-DA44-5A80-0AF8-8A45C60BD74A}"/>
              </a:ext>
            </a:extLst>
          </p:cNvPr>
          <p:cNvGrpSpPr/>
          <p:nvPr/>
        </p:nvGrpSpPr>
        <p:grpSpPr>
          <a:xfrm>
            <a:off x="9976541" y="1159649"/>
            <a:ext cx="2641600" cy="2656114"/>
            <a:chOff x="8346639" y="1592642"/>
            <a:chExt cx="1375228" cy="2427440"/>
          </a:xfrm>
        </p:grpSpPr>
        <p:sp>
          <p:nvSpPr>
            <p:cNvPr id="9" name="L-Shape 8">
              <a:extLst>
                <a:ext uri="{FF2B5EF4-FFF2-40B4-BE49-F238E27FC236}">
                  <a16:creationId xmlns:a16="http://schemas.microsoft.com/office/drawing/2014/main" id="{D2BEA83E-353F-79BD-B487-1224D27E1B81}"/>
                </a:ext>
              </a:extLst>
            </p:cNvPr>
            <p:cNvSpPr/>
            <p:nvPr/>
          </p:nvSpPr>
          <p:spPr>
            <a:xfrm>
              <a:off x="8346639" y="2866195"/>
              <a:ext cx="537027" cy="1153887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1AA011B7-F583-FC45-4FD9-DAB2DD6CC5FC}"/>
                </a:ext>
              </a:extLst>
            </p:cNvPr>
            <p:cNvSpPr/>
            <p:nvPr/>
          </p:nvSpPr>
          <p:spPr>
            <a:xfrm rot="5400000">
              <a:off x="8072170" y="1867112"/>
              <a:ext cx="1085965" cy="537026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L-Shape 10">
              <a:extLst>
                <a:ext uri="{FF2B5EF4-FFF2-40B4-BE49-F238E27FC236}">
                  <a16:creationId xmlns:a16="http://schemas.microsoft.com/office/drawing/2014/main" id="{3050BBBC-2111-8F6E-5794-EAB967D94C4B}"/>
                </a:ext>
              </a:extLst>
            </p:cNvPr>
            <p:cNvSpPr/>
            <p:nvPr/>
          </p:nvSpPr>
          <p:spPr>
            <a:xfrm flipH="1">
              <a:off x="9184839" y="2847407"/>
              <a:ext cx="537028" cy="1153887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L-Shape 11">
              <a:extLst>
                <a:ext uri="{FF2B5EF4-FFF2-40B4-BE49-F238E27FC236}">
                  <a16:creationId xmlns:a16="http://schemas.microsoft.com/office/drawing/2014/main" id="{8B55C124-3454-2D8A-8BEA-2626A1B324C2}"/>
                </a:ext>
              </a:extLst>
            </p:cNvPr>
            <p:cNvSpPr/>
            <p:nvPr/>
          </p:nvSpPr>
          <p:spPr>
            <a:xfrm rot="10800000">
              <a:off x="9184839" y="1592643"/>
              <a:ext cx="537028" cy="1085965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7C101-93B4-8860-F57B-8B79E4359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9660" y="1183342"/>
            <a:ext cx="8265774" cy="567465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ECECF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Dataiku: </a:t>
            </a:r>
            <a:r>
              <a:rPr lang="en-US" sz="2000" b="0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It's a platform that helps regular folks, even if they're not tech geniuses, to do amazing things with data. </a:t>
            </a:r>
            <a:endParaRPr lang="en-IN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 Learning: </a:t>
            </a:r>
            <a:r>
              <a:rPr lang="en-US" sz="2000" b="0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Ensemble learning is like having a group of friends sharing advice. Each friend, or model, adds their thoughts, and when you put them all together, it's like having a super-smart team. In computers, ensemble learning combines these different ideas for better predictions. It's like getting lots of helpful opinions to make a really clever decision.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ECECF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00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10872F89-BCC6-2C4F-09BD-8BE88B0AD3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8942598"/>
                  </p:ext>
                </p:extLst>
              </p:nvPr>
            </p:nvGraphicFramePr>
            <p:xfrm>
              <a:off x="-940689" y="26894"/>
              <a:ext cx="5959545" cy="59894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59545" cy="5989417"/>
                    </a:xfrm>
                    <a:prstGeom prst="rect">
                      <a:avLst/>
                    </a:prstGeom>
                  </am3d:spPr>
                  <am3d:camera>
                    <am3d:pos x="0" y="0" z="811388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779088" ay="-3666990" az="990000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8436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10872F89-BCC6-2C4F-09BD-8BE88B0AD3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40689" y="26894"/>
                <a:ext cx="5959545" cy="5989417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F537D12-DA44-5A80-0AF8-8A45C60BD74A}"/>
              </a:ext>
            </a:extLst>
          </p:cNvPr>
          <p:cNvGrpSpPr/>
          <p:nvPr/>
        </p:nvGrpSpPr>
        <p:grpSpPr>
          <a:xfrm>
            <a:off x="623152" y="1334888"/>
            <a:ext cx="2204573" cy="2275114"/>
            <a:chOff x="8346639" y="1592642"/>
            <a:chExt cx="1375228" cy="2427440"/>
          </a:xfrm>
        </p:grpSpPr>
        <p:sp>
          <p:nvSpPr>
            <p:cNvPr id="9" name="L-Shape 8">
              <a:extLst>
                <a:ext uri="{FF2B5EF4-FFF2-40B4-BE49-F238E27FC236}">
                  <a16:creationId xmlns:a16="http://schemas.microsoft.com/office/drawing/2014/main" id="{D2BEA83E-353F-79BD-B487-1224D27E1B81}"/>
                </a:ext>
              </a:extLst>
            </p:cNvPr>
            <p:cNvSpPr/>
            <p:nvPr/>
          </p:nvSpPr>
          <p:spPr>
            <a:xfrm>
              <a:off x="8346639" y="2866195"/>
              <a:ext cx="537027" cy="1153887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1AA011B7-F583-FC45-4FD9-DAB2DD6CC5FC}"/>
                </a:ext>
              </a:extLst>
            </p:cNvPr>
            <p:cNvSpPr/>
            <p:nvPr/>
          </p:nvSpPr>
          <p:spPr>
            <a:xfrm rot="5400000">
              <a:off x="8072170" y="1867112"/>
              <a:ext cx="1085965" cy="537026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L-Shape 10">
              <a:extLst>
                <a:ext uri="{FF2B5EF4-FFF2-40B4-BE49-F238E27FC236}">
                  <a16:creationId xmlns:a16="http://schemas.microsoft.com/office/drawing/2014/main" id="{3050BBBC-2111-8F6E-5794-EAB967D94C4B}"/>
                </a:ext>
              </a:extLst>
            </p:cNvPr>
            <p:cNvSpPr/>
            <p:nvPr/>
          </p:nvSpPr>
          <p:spPr>
            <a:xfrm flipH="1">
              <a:off x="9184839" y="2847407"/>
              <a:ext cx="537028" cy="1153887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L-Shape 11">
              <a:extLst>
                <a:ext uri="{FF2B5EF4-FFF2-40B4-BE49-F238E27FC236}">
                  <a16:creationId xmlns:a16="http://schemas.microsoft.com/office/drawing/2014/main" id="{8B55C124-3454-2D8A-8BEA-2626A1B324C2}"/>
                </a:ext>
              </a:extLst>
            </p:cNvPr>
            <p:cNvSpPr/>
            <p:nvPr/>
          </p:nvSpPr>
          <p:spPr>
            <a:xfrm rot="10800000">
              <a:off x="9184839" y="1592643"/>
              <a:ext cx="537028" cy="1085965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CF846-8AB6-0265-242D-FE146130F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1588" y="1233535"/>
            <a:ext cx="6598026" cy="5288287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Lasso Regression: </a:t>
            </a:r>
            <a:r>
              <a:rPr lang="en-US" sz="2000" b="0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Lasso Regression is like a data cleaner. It picks the most important things and ignores the rest, making predictions simpler and clearer.</a:t>
            </a:r>
            <a:endParaRPr lang="en-US" sz="2000" dirty="0">
              <a:solidFill>
                <a:srgbClr val="ECECF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000" b="1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 is like a super-smart predictor. It learns from mistakes, improves with each attempt, and works with a team of simple models to make really accurate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FDE8292E-E3F9-E709-1B40-62A4A1B41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149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10872F89-BCC6-2C4F-09BD-8BE88B0AD3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7442956"/>
                  </p:ext>
                </p:extLst>
              </p:nvPr>
            </p:nvGraphicFramePr>
            <p:xfrm>
              <a:off x="7247638" y="-144346"/>
              <a:ext cx="5988302" cy="59883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988302" cy="5988302"/>
                    </a:xfrm>
                    <a:prstGeom prst="rect">
                      <a:avLst/>
                    </a:prstGeom>
                  </am3d:spPr>
                  <am3d:camera>
                    <am3d:pos x="0" y="0" z="811388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7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86014" ay="1322935" az="90038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8436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10872F89-BCC6-2C4F-09BD-8BE88B0AD3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7638" y="-144346"/>
                <a:ext cx="5988302" cy="5988302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F537D12-DA44-5A80-0AF8-8A45C60BD74A}"/>
              </a:ext>
            </a:extLst>
          </p:cNvPr>
          <p:cNvGrpSpPr/>
          <p:nvPr/>
        </p:nvGrpSpPr>
        <p:grpSpPr>
          <a:xfrm>
            <a:off x="8879648" y="1647799"/>
            <a:ext cx="1689742" cy="1512260"/>
            <a:chOff x="8346639" y="1592642"/>
            <a:chExt cx="1375228" cy="2427440"/>
          </a:xfrm>
        </p:grpSpPr>
        <p:sp>
          <p:nvSpPr>
            <p:cNvPr id="9" name="L-Shape 8">
              <a:extLst>
                <a:ext uri="{FF2B5EF4-FFF2-40B4-BE49-F238E27FC236}">
                  <a16:creationId xmlns:a16="http://schemas.microsoft.com/office/drawing/2014/main" id="{D2BEA83E-353F-79BD-B487-1224D27E1B81}"/>
                </a:ext>
              </a:extLst>
            </p:cNvPr>
            <p:cNvSpPr/>
            <p:nvPr/>
          </p:nvSpPr>
          <p:spPr>
            <a:xfrm>
              <a:off x="8346639" y="2866195"/>
              <a:ext cx="537027" cy="1153887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1AA011B7-F583-FC45-4FD9-DAB2DD6CC5FC}"/>
                </a:ext>
              </a:extLst>
            </p:cNvPr>
            <p:cNvSpPr/>
            <p:nvPr/>
          </p:nvSpPr>
          <p:spPr>
            <a:xfrm rot="5400000">
              <a:off x="8072170" y="1867112"/>
              <a:ext cx="1085965" cy="537026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L-Shape 10">
              <a:extLst>
                <a:ext uri="{FF2B5EF4-FFF2-40B4-BE49-F238E27FC236}">
                  <a16:creationId xmlns:a16="http://schemas.microsoft.com/office/drawing/2014/main" id="{3050BBBC-2111-8F6E-5794-EAB967D94C4B}"/>
                </a:ext>
              </a:extLst>
            </p:cNvPr>
            <p:cNvSpPr/>
            <p:nvPr/>
          </p:nvSpPr>
          <p:spPr>
            <a:xfrm flipH="1">
              <a:off x="9184839" y="2847407"/>
              <a:ext cx="537028" cy="1153887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L-Shape 11">
              <a:extLst>
                <a:ext uri="{FF2B5EF4-FFF2-40B4-BE49-F238E27FC236}">
                  <a16:creationId xmlns:a16="http://schemas.microsoft.com/office/drawing/2014/main" id="{8B55C124-3454-2D8A-8BEA-2626A1B324C2}"/>
                </a:ext>
              </a:extLst>
            </p:cNvPr>
            <p:cNvSpPr/>
            <p:nvPr/>
          </p:nvSpPr>
          <p:spPr>
            <a:xfrm rot="10800000">
              <a:off x="9184839" y="1592643"/>
              <a:ext cx="537028" cy="1085965"/>
            </a:xfrm>
            <a:prstGeom prst="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EF67F8D-DA04-6820-2FA1-D47D3718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8600"/>
            <a:ext cx="5256212" cy="779930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5713A0-2944-27D6-BF30-1B1B7091D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753" y="1156447"/>
            <a:ext cx="6535271" cy="5217459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we have to create a virtual work space for this task we are going to choose AWS.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After selecting the AWS we need create an EC2 instance where we can accesses the Dataiku.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select the trail version of  Dataiku and register your self.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completing the registration we are going to import our Dataset from the local machine.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importing the dataset we can Start our Future Location Prediction.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We apply the Lasso Regression algorithm to the latStart and logstart.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Building the model with Lasso Regression, we are going to use ensemble 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this method we are going to find the logend.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72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575</Words>
  <Application>Microsoft Office PowerPoint</Application>
  <PresentationFormat>Widescreen</PresentationFormat>
  <Paragraphs>63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Söhne</vt:lpstr>
      <vt:lpstr>Times New Roman</vt:lpstr>
      <vt:lpstr>Office Theme</vt:lpstr>
      <vt:lpstr>Future Location Prediction</vt:lpstr>
      <vt:lpstr>Agenda</vt:lpstr>
      <vt:lpstr>Introduction</vt:lpstr>
      <vt:lpstr>PowerPoint Presentation</vt:lpstr>
      <vt:lpstr>Things we should be aware </vt:lpstr>
      <vt:lpstr>PowerPoint Presentation</vt:lpstr>
      <vt:lpstr>PowerPoint Presentation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  <vt:lpstr>PowerPoint Presentation</vt:lpstr>
      <vt:lpstr>Q&amp;A Section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Location Prediction</dc:title>
  <dc:creator>Ejjada Akhil</dc:creator>
  <cp:lastModifiedBy>Ejjada Akhil</cp:lastModifiedBy>
  <cp:revision>60</cp:revision>
  <dcterms:created xsi:type="dcterms:W3CDTF">2023-11-17T15:21:10Z</dcterms:created>
  <dcterms:modified xsi:type="dcterms:W3CDTF">2023-11-19T14:40:16Z</dcterms:modified>
</cp:coreProperties>
</file>